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5" pos="346">
          <p15:clr>
            <a:srgbClr val="A4A3A4"/>
          </p15:clr>
        </p15:guide>
        <p15:guide id="6" pos="4156" userDrawn="1">
          <p15:clr>
            <a:srgbClr val="A4A3A4"/>
          </p15:clr>
        </p15:guide>
        <p15:guide id="10" orient="horz" pos="671">
          <p15:clr>
            <a:srgbClr val="A4A3A4"/>
          </p15:clr>
        </p15:guide>
        <p15:guide id="11" orient="horz" pos="5932">
          <p15:clr>
            <a:srgbClr val="A4A3A4"/>
          </p15:clr>
        </p15:guide>
        <p15:guide id="13" pos="2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00"/>
    <a:srgbClr val="333399"/>
    <a:srgbClr val="7F7F7F"/>
    <a:srgbClr val="FFC000"/>
    <a:srgbClr val="3399FF"/>
    <a:srgbClr val="CCECFF"/>
    <a:srgbClr val="EAEAEA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Objects="1" showGuides="1">
      <p:cViewPr>
        <p:scale>
          <a:sx n="150" d="100"/>
          <a:sy n="150" d="100"/>
        </p:scale>
        <p:origin x="2172" y="-2628"/>
      </p:cViewPr>
      <p:guideLst>
        <p:guide pos="346"/>
        <p:guide pos="4156"/>
        <p:guide orient="horz" pos="671"/>
        <p:guide orient="horz" pos="5932"/>
        <p:guide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26A38-339A-4080-AA0E-4BEA4B658AC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EBB6F-7503-4CD7-8CC6-75DF984B906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6"/>
            <a:ext cx="1543050" cy="8451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6"/>
            <a:ext cx="4476750" cy="84518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FE82-9777-4141-8E11-7F2DE82D578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6B1F-05EA-4CDF-B0CA-D9E83222422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04694-2FEE-4939-889E-D5204284EFF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F5644-FEC1-4B97-B6A2-BEDD1EED64C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9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5" y="2217739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5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CAAE7-E204-46D2-8C2C-3EF82D3D1C9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04F2-C31B-40B9-B684-0A5FCCFCDC5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21E3-86A1-4F6C-A771-954320B3F03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1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1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6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EFC10-F484-4B11-BB71-1C1B7D4A8DE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026D-E8BE-4989-BCF7-CA6B209052A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6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6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6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04608FF-4BBC-49BE-943D-710641FC798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Form 35"/>
          <p:cNvCxnSpPr/>
          <p:nvPr/>
        </p:nvCxnSpPr>
        <p:spPr>
          <a:xfrm>
            <a:off x="572490" y="8281799"/>
            <a:ext cx="552206" cy="273491"/>
          </a:xfrm>
          <a:prstGeom prst="bentConnector3">
            <a:avLst>
              <a:gd name="adj1" fmla="val -22"/>
            </a:avLst>
          </a:prstGeom>
          <a:ln w="63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51052" y="1856656"/>
            <a:ext cx="3337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Stromkennzeichnung 2021</a:t>
            </a:r>
            <a:endParaRPr lang="de-C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5" name="Text Box 371"/>
          <p:cNvSpPr txBox="1">
            <a:spLocks noChangeArrowheads="1"/>
          </p:cNvSpPr>
          <p:nvPr/>
        </p:nvSpPr>
        <p:spPr bwMode="auto">
          <a:xfrm>
            <a:off x="1052515" y="4446138"/>
            <a:ext cx="259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graphicFrame>
        <p:nvGraphicFramePr>
          <p:cNvPr id="61" name="Group 3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37054"/>
              </p:ext>
            </p:extLst>
          </p:nvPr>
        </p:nvGraphicFramePr>
        <p:xfrm>
          <a:off x="548681" y="4014338"/>
          <a:ext cx="3102570" cy="2767313"/>
        </p:xfrm>
        <a:graphic>
          <a:graphicData uri="http://schemas.openxmlformats.org/drawingml/2006/table">
            <a:tbl>
              <a:tblPr/>
              <a:tblGrid>
                <a:gridCol w="96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Stromlieferant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Kontakt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Bezugsjahr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Elektrizitätswerk Herrliberg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Eva Bischof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Der gesamthaft an unsere Kundinnen und Kunden </a:t>
                      </a:r>
                      <a:b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gelieferte Strom wurde produziert aus: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Prozent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 der Schweiz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Erneuerbare Energien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Wasserkraft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Übrige erneuerbare Energien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Sonnenenergie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Geförderter Strom </a:t>
                      </a:r>
                      <a:r>
                        <a:rPr kumimoji="0" lang="de-CH" sz="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Nicht erneuerbare Energien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Kernenergie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Fossile Energieträger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100.0%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91.6%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55.2%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46.8%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utiger 45" pitchFamily="34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utiger 45" pitchFamily="34" charset="0"/>
                        </a:rPr>
                        <a:t>100.0%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utiger 45" pitchFamily="34" charset="0"/>
                        </a:rPr>
                        <a:t>55.2%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76" name="Text Box 8"/>
          <p:cNvSpPr txBox="1">
            <a:spLocks noChangeArrowheads="1"/>
          </p:cNvSpPr>
          <p:nvPr/>
        </p:nvSpPr>
        <p:spPr bwMode="auto">
          <a:xfrm>
            <a:off x="451052" y="6897216"/>
            <a:ext cx="32659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CH" sz="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de-CH" sz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Geförderter Strom ist die erneuerbare Stromproduktion, welche durch eine nationale Förderung mitfinanziert wird. Er bestand im Jahr 2021 aus folgenden Anteilen: 47.5</a:t>
            </a:r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Wasserkraft, 16.4% Sonnenenergie, 3.1% Windenergie, 33.0% Biomasse und Abfälle aus Biomasse, 0% Geothermie</a:t>
            </a:r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de-CH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49114" y="3296816"/>
            <a:ext cx="3274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CH" sz="12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Unser Strommix in Herrliberg bestand im Jahr 2021 aus 100% erneuerbaren Energien.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32000" y="7689304"/>
            <a:ext cx="37890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2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100% erneuerbar passt zu Herrliberg.</a:t>
            </a:r>
          </a:p>
        </p:txBody>
      </p:sp>
      <p:cxnSp>
        <p:nvCxnSpPr>
          <p:cNvPr id="33" name="Form 32"/>
          <p:cNvCxnSpPr/>
          <p:nvPr/>
        </p:nvCxnSpPr>
        <p:spPr>
          <a:xfrm>
            <a:off x="692696" y="8290900"/>
            <a:ext cx="432000" cy="107722"/>
          </a:xfrm>
          <a:prstGeom prst="bentConnector3">
            <a:avLst>
              <a:gd name="adj1" fmla="val -160"/>
            </a:avLst>
          </a:prstGeom>
          <a:ln w="63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124744" y="8290899"/>
            <a:ext cx="26981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6.7% geförderter erneuerbarer Strom aus der Schweiz</a:t>
            </a:r>
            <a:r>
              <a:rPr lang="de-CH" sz="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124744" y="8445915"/>
            <a:ext cx="1768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1.7% Herrliberger Sonnenenergie</a:t>
            </a:r>
          </a:p>
        </p:txBody>
      </p:sp>
      <p:sp>
        <p:nvSpPr>
          <p:cNvPr id="45" name="Textfeld 44"/>
          <p:cNvSpPr txBox="1"/>
          <p:nvPr/>
        </p:nvSpPr>
        <p:spPr>
          <a:xfrm rot="16200000">
            <a:off x="22252" y="9369859"/>
            <a:ext cx="50206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" dirty="0">
                <a:solidFill>
                  <a:schemeClr val="bg1">
                    <a:lumMod val="50000"/>
                  </a:schemeClr>
                </a:solidFill>
              </a:rPr>
              <a:t>31.03.2022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74549"/>
            <a:ext cx="180181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hteck 29"/>
          <p:cNvSpPr/>
          <p:nvPr/>
        </p:nvSpPr>
        <p:spPr>
          <a:xfrm>
            <a:off x="576001" y="8002868"/>
            <a:ext cx="204495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Rechteck 36"/>
          <p:cNvSpPr/>
          <p:nvPr/>
        </p:nvSpPr>
        <p:spPr>
          <a:xfrm>
            <a:off x="529431" y="9634100"/>
            <a:ext cx="59951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Tiefbau und Infrastruktur | </a:t>
            </a:r>
            <a:r>
              <a:rPr lang="de-DE" sz="800" dirty="0" err="1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Forchstrasse</a:t>
            </a:r>
            <a:r>
              <a:rPr lang="de-DE" sz="8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 | 8704 </a:t>
            </a:r>
            <a:r>
              <a:rPr lang="de-DE" sz="80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Herrliberg | </a:t>
            </a:r>
            <a:r>
              <a:rPr lang="de-DE" sz="8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044 915 91 91 </a:t>
            </a:r>
            <a:r>
              <a:rPr lang="de-DE" sz="80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tiefbau@</a:t>
            </a:r>
            <a:r>
              <a:rPr lang="de-DE" sz="8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herrliberg.ch | www.herrliberg.ch</a:t>
            </a:r>
            <a:endParaRPr lang="de-CH" sz="800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64705" y="8002868"/>
            <a:ext cx="2880195" cy="28803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91.6% Schweizer und Europäische Wasserkraft</a:t>
            </a:r>
            <a:endParaRPr lang="de-C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548681" y="8003082"/>
            <a:ext cx="72007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717628" y="4880992"/>
            <a:ext cx="2879725" cy="8925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CH" sz="10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Strommix </a:t>
            </a:r>
            <a:r>
              <a:rPr lang="de-CH" sz="1000" b="1" dirty="0" err="1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herrli.basis</a:t>
            </a:r>
            <a:r>
              <a:rPr lang="de-CH" sz="10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Kundinnen und Kunden welche das Stromprodukt </a:t>
            </a:r>
            <a:r>
              <a:rPr lang="de-CH" sz="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herrli.basis</a:t>
            </a:r>
            <a:r>
              <a:rPr lang="de-C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kaufen, erhalten 100% erneuerbare Energie. Der Strommix besteht aus inländischem und ausländischem Wasserstrom, sowie dem nationalen Anteil «Geförderter Strom».</a:t>
            </a:r>
            <a:endParaRPr lang="de-C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451052" y="2198520"/>
            <a:ext cx="32659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C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Elektrizitätswerk Herrliberg liefert an seine Kundinnen und Kunden ausschliesslich erneuerbaren und CO</a:t>
            </a:r>
            <a:r>
              <a:rPr lang="de-CH" sz="10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de-C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-freien Strom aus Herrliberger Photovoltaik-anlagen, sowie von schweizerischen und europäischen Wasserkraftwerken. Die Stromherkunft ist mittels Herkunftsnachweisen garantiert. 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717628" y="5804079"/>
            <a:ext cx="2879724" cy="9848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CH"/>
            </a:defPPr>
            <a:lvl1pPr algn="just">
              <a:defRPr sz="1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CH" sz="1000" dirty="0">
                <a:solidFill>
                  <a:srgbClr val="333399"/>
                </a:solidFill>
              </a:rPr>
              <a:t>Der Strommix </a:t>
            </a:r>
            <a:r>
              <a:rPr lang="de-CH" sz="1000" dirty="0" err="1">
                <a:solidFill>
                  <a:srgbClr val="333399"/>
                </a:solidFill>
              </a:rPr>
              <a:t>herrli.solar</a:t>
            </a:r>
            <a:r>
              <a:rPr lang="de-CH" sz="1000" dirty="0">
                <a:solidFill>
                  <a:srgbClr val="333399"/>
                </a:solidFill>
              </a:rPr>
              <a:t>.</a:t>
            </a:r>
          </a:p>
          <a:p>
            <a:r>
              <a:rPr lang="de-CH" sz="800" b="0" dirty="0">
                <a:solidFill>
                  <a:schemeClr val="tx1"/>
                </a:solidFill>
              </a:rPr>
              <a:t>Kundinnen und Kunden welche das Stromprodukt </a:t>
            </a:r>
            <a:r>
              <a:rPr lang="de-CH" sz="800" b="0" dirty="0" err="1">
                <a:solidFill>
                  <a:schemeClr val="tx1"/>
                </a:solidFill>
              </a:rPr>
              <a:t>herrli.solar</a:t>
            </a:r>
            <a:r>
              <a:rPr lang="de-CH" sz="800" b="0" dirty="0">
                <a:solidFill>
                  <a:schemeClr val="tx1"/>
                </a:solidFill>
              </a:rPr>
              <a:t> kaufen, erhalten 100% erneuerbare Energie. Der Strommix besteht aus einem frei wählbaren Anteil an vorwiegend Herrliberger Solarstrom und wird ergänzt mit inländischem und ausländischem Wasserstrom, sowie dem nationalen Anteil «Geförderter Strom».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A4-Papier (210 x 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Frutiger 45</vt:lpstr>
      <vt:lpstr>Tahoma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Zurbruegg</dc:creator>
  <cp:lastModifiedBy>Ruedi Zurbrügg</cp:lastModifiedBy>
  <cp:revision>160</cp:revision>
  <cp:lastPrinted>2020-04-06T09:26:22Z</cp:lastPrinted>
  <dcterms:created xsi:type="dcterms:W3CDTF">2009-06-14T14:10:46Z</dcterms:created>
  <dcterms:modified xsi:type="dcterms:W3CDTF">2022-03-31T06:31:15Z</dcterms:modified>
</cp:coreProperties>
</file>